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63" r:id="rId2"/>
    <p:sldId id="273" r:id="rId3"/>
    <p:sldId id="265" r:id="rId4"/>
    <p:sldId id="264" r:id="rId5"/>
    <p:sldId id="267" r:id="rId6"/>
    <p:sldId id="271" r:id="rId7"/>
    <p:sldId id="272" r:id="rId8"/>
    <p:sldId id="257" r:id="rId9"/>
    <p:sldId id="270" r:id="rId10"/>
    <p:sldId id="274" r:id="rId11"/>
    <p:sldId id="268" r:id="rId12"/>
    <p:sldId id="258" r:id="rId13"/>
    <p:sldId id="269" r:id="rId14"/>
    <p:sldId id="266" r:id="rId15"/>
    <p:sldId id="25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>
        <p:scale>
          <a:sx n="60" d="100"/>
          <a:sy n="60" d="100"/>
        </p:scale>
        <p:origin x="-714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394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E0795-A646-4762-85F2-D70D32650100}" type="datetimeFigureOut">
              <a:rPr lang="en-US" smtClean="0"/>
              <a:pPr/>
              <a:t>10/26/2014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11F6-8DF9-43CE-A60D-F362AEA6BE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83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E0795-A646-4762-85F2-D70D32650100}" type="datetimeFigureOut">
              <a:rPr lang="en-US" smtClean="0"/>
              <a:pPr/>
              <a:t>10/26/2014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11F6-8DF9-43CE-A60D-F362AEA6BE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5809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E0795-A646-4762-85F2-D70D32650100}" type="datetimeFigureOut">
              <a:rPr lang="en-US" smtClean="0"/>
              <a:pPr/>
              <a:t>10/26/2014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11F6-8DF9-43CE-A60D-F362AEA6BE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256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E0795-A646-4762-85F2-D70D32650100}" type="datetimeFigureOut">
              <a:rPr lang="en-US" smtClean="0"/>
              <a:pPr/>
              <a:t>10/26/2014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11F6-8DF9-43CE-A60D-F362AEA6BE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548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E0795-A646-4762-85F2-D70D32650100}" type="datetimeFigureOut">
              <a:rPr lang="en-US" smtClean="0"/>
              <a:pPr/>
              <a:t>10/26/2014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11F6-8DF9-43CE-A60D-F362AEA6BE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0028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E0795-A646-4762-85F2-D70D32650100}" type="datetimeFigureOut">
              <a:rPr lang="en-US" smtClean="0"/>
              <a:pPr/>
              <a:t>10/26/2014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11F6-8DF9-43CE-A60D-F362AEA6BE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322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E0795-A646-4762-85F2-D70D32650100}" type="datetimeFigureOut">
              <a:rPr lang="en-US" smtClean="0"/>
              <a:pPr/>
              <a:t>10/26/2014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11F6-8DF9-43CE-A60D-F362AEA6BE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1878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E0795-A646-4762-85F2-D70D32650100}" type="datetimeFigureOut">
              <a:rPr lang="en-US" smtClean="0"/>
              <a:pPr/>
              <a:t>10/26/2014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11F6-8DF9-43CE-A60D-F362AEA6BE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0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E0795-A646-4762-85F2-D70D32650100}" type="datetimeFigureOut">
              <a:rPr lang="en-US" smtClean="0"/>
              <a:pPr/>
              <a:t>10/26/2014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11F6-8DF9-43CE-A60D-F362AEA6BE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520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E0795-A646-4762-85F2-D70D32650100}" type="datetimeFigureOut">
              <a:rPr lang="en-US" smtClean="0"/>
              <a:pPr/>
              <a:t>10/26/2014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11F6-8DF9-43CE-A60D-F362AEA6BE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1722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E0795-A646-4762-85F2-D70D32650100}" type="datetimeFigureOut">
              <a:rPr lang="en-US" smtClean="0"/>
              <a:pPr/>
              <a:t>10/26/2014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11F6-8DF9-43CE-A60D-F362AEA6BE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0301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E0795-A646-4762-85F2-D70D32650100}" type="datetimeFigureOut">
              <a:rPr lang="en-US" smtClean="0"/>
              <a:pPr/>
              <a:t>10/26/2014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511F6-8DF9-43CE-A60D-F362AEA6BE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3296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0795-A646-4762-85F2-D70D32650100}" type="datetimeFigureOut">
              <a:rPr lang="en-US" smtClean="0"/>
              <a:pPr/>
              <a:t>10/26/2014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511F6-8DF9-43CE-A60D-F362AEA6BE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7530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5257" y="448830"/>
            <a:ext cx="8244114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/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D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OCUMENTING THE 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CCURRENCE THROUGH 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PACE 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&amp;T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IME </a:t>
            </a: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R="0" algn="ctr"/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OF 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QUATIC 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N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ON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-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INDIGENOUS 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R="0" algn="ctr"/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ISH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, M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OLLUSKS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A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LGAE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</a:t>
            </a:r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&amp; P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LANTS </a:t>
            </a:r>
          </a:p>
          <a:p>
            <a:pPr marR="0" algn="ctr"/>
            <a:r>
              <a:rPr 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</a:t>
            </a:r>
            <a:r>
              <a:rPr lang="en-US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HREATENING 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N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ORTH 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MERICA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’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S 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G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REAT 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L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AKES </a:t>
            </a:r>
            <a:endParaRPr lang="en-US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R="0" algn="ctr"/>
            <a:endParaRPr lang="en-US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26" name="Picture 11" descr="basinma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83"/>
          <a:stretch>
            <a:fillRect/>
          </a:stretch>
        </p:blipFill>
        <p:spPr bwMode="auto">
          <a:xfrm>
            <a:off x="4405086" y="2802765"/>
            <a:ext cx="4266293" cy="339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15257" y="3623699"/>
            <a:ext cx="3759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/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</a:rPr>
              <a:t>Ken Cameron</a:t>
            </a:r>
          </a:p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</a:rPr>
              <a:t>Wisconsin State 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Herbarium (WIS)</a:t>
            </a:r>
            <a:endParaRPr lang="en-US" b="1" dirty="0">
              <a:solidFill>
                <a:srgbClr val="002060"/>
              </a:solidFill>
            </a:endParaRPr>
          </a:p>
          <a:p>
            <a:pPr marR="0"/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</a:rPr>
              <a:t>Department of Botany</a:t>
            </a:r>
          </a:p>
          <a:p>
            <a:pPr marR="0"/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</a:rPr>
              <a:t>University of 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Wisconsin-Madison</a:t>
            </a:r>
          </a:p>
          <a:p>
            <a:pPr marR="0"/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marR="0"/>
            <a:r>
              <a:rPr lang="en-US" b="1" i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kmcameron@wisc.edu</a:t>
            </a:r>
            <a:endParaRPr lang="en-US" b="1" i="1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804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28423" t="6911" r="33947" b="20442"/>
          <a:stretch/>
        </p:blipFill>
        <p:spPr>
          <a:xfrm>
            <a:off x="370114" y="255083"/>
            <a:ext cx="4521201" cy="54553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/>
          <a:srcRect l="35812" t="12632" r="33407" b="13653"/>
          <a:stretch/>
        </p:blipFill>
        <p:spPr>
          <a:xfrm>
            <a:off x="4891315" y="166915"/>
            <a:ext cx="3817256" cy="57134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97484" y="6334501"/>
            <a:ext cx="1797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October 22, 2014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189434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l="25224" t="10598" r="30942" b="36815"/>
          <a:stretch/>
        </p:blipFill>
        <p:spPr>
          <a:xfrm>
            <a:off x="152399" y="230122"/>
            <a:ext cx="5045451" cy="37830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/>
          <a:srcRect l="25143" t="9835" r="30152" b="29756"/>
          <a:stretch/>
        </p:blipFill>
        <p:spPr>
          <a:xfrm>
            <a:off x="4158342" y="2460171"/>
            <a:ext cx="4826001" cy="4075787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66057" y="3396343"/>
            <a:ext cx="1857829" cy="6168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417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l="12308" t="22751" r="50159" b="9778"/>
          <a:stretch/>
        </p:blipFill>
        <p:spPr>
          <a:xfrm>
            <a:off x="145142" y="62856"/>
            <a:ext cx="5965372" cy="67021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83086" y="2452914"/>
            <a:ext cx="28157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Target Genus</a:t>
            </a:r>
          </a:p>
          <a:p>
            <a:r>
              <a:rPr lang="en-US" dirty="0" err="1" smtClean="0">
                <a:solidFill>
                  <a:srgbClr val="0070C0"/>
                </a:solidFill>
              </a:rPr>
              <a:t>Watchlist</a:t>
            </a:r>
            <a:r>
              <a:rPr lang="en-US" dirty="0" smtClean="0">
                <a:solidFill>
                  <a:srgbClr val="0070C0"/>
                </a:solidFill>
              </a:rPr>
              <a:t> Genus</a:t>
            </a:r>
          </a:p>
          <a:p>
            <a:r>
              <a:rPr lang="en-US" dirty="0" smtClean="0"/>
              <a:t>(no. spp. In North America)</a:t>
            </a:r>
          </a:p>
          <a:p>
            <a:endParaRPr lang="en-US" dirty="0" smtClean="0"/>
          </a:p>
          <a:p>
            <a:r>
              <a:rPr lang="en-US" dirty="0" smtClean="0"/>
              <a:t>2,550 species</a:t>
            </a:r>
          </a:p>
          <a:p>
            <a:r>
              <a:rPr lang="en-US" dirty="0" smtClean="0"/>
              <a:t>101 genera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5986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l="21292" t="8956" r="28064" b="32615"/>
          <a:stretch/>
        </p:blipFill>
        <p:spPr>
          <a:xfrm>
            <a:off x="85212" y="0"/>
            <a:ext cx="7048559" cy="5082341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37433903"/>
              </p:ext>
            </p:extLst>
          </p:nvPr>
        </p:nvGraphicFramePr>
        <p:xfrm>
          <a:off x="6502400" y="1613695"/>
          <a:ext cx="2285999" cy="51054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85999"/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 dirty="0" smtClean="0">
                          <a:solidFill>
                            <a:schemeClr val="tx1"/>
                          </a:solidFill>
                          <a:effectLst/>
                        </a:rPr>
                        <a:t>1. </a:t>
                      </a:r>
                      <a:r>
                        <a:rPr lang="en-US" sz="1200" u="sng" dirty="0" err="1" smtClean="0">
                          <a:solidFill>
                            <a:schemeClr val="tx1"/>
                          </a:solidFill>
                          <a:effectLst/>
                        </a:rPr>
                        <a:t>Univ</a:t>
                      </a:r>
                      <a:r>
                        <a:rPr lang="en-US" sz="1200" u="sng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u="sng" dirty="0">
                          <a:solidFill>
                            <a:schemeClr val="tx1"/>
                          </a:solidFill>
                          <a:effectLst/>
                        </a:rPr>
                        <a:t>of WI-Madison (WIS)</a:t>
                      </a:r>
                      <a:endParaRPr lang="en-US" sz="1400" u="sng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2.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  <a:effectLst/>
                        </a:rPr>
                        <a:t>Univ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of WI-Steven’s Point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</a:rPr>
                        <a:t>3. </a:t>
                      </a:r>
                      <a:r>
                        <a:rPr lang="es-ES" sz="1200" dirty="0" err="1" smtClean="0">
                          <a:solidFill>
                            <a:schemeClr val="tx1"/>
                          </a:solidFill>
                          <a:effectLst/>
                        </a:rPr>
                        <a:t>Univ</a:t>
                      </a: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</a:rPr>
                        <a:t>of WI-Milwaukee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</a:rPr>
                        <a:t>4. </a:t>
                      </a:r>
                      <a:r>
                        <a:rPr lang="es-ES" sz="1200" dirty="0" err="1" smtClean="0">
                          <a:solidFill>
                            <a:schemeClr val="tx1"/>
                          </a:solidFill>
                          <a:effectLst/>
                        </a:rPr>
                        <a:t>Univ</a:t>
                      </a: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</a:rPr>
                        <a:t>of WI-</a:t>
                      </a:r>
                      <a:r>
                        <a:rPr lang="es-ES" sz="1200" dirty="0" err="1">
                          <a:solidFill>
                            <a:schemeClr val="tx1"/>
                          </a:solidFill>
                          <a:effectLst/>
                        </a:rPr>
                        <a:t>LaCrosse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</a:rPr>
                        <a:t>5. </a:t>
                      </a:r>
                      <a:r>
                        <a:rPr lang="es-ES" sz="1200" dirty="0" err="1" smtClean="0">
                          <a:solidFill>
                            <a:schemeClr val="tx1"/>
                          </a:solidFill>
                          <a:effectLst/>
                        </a:rPr>
                        <a:t>University</a:t>
                      </a: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</a:rPr>
                        <a:t>of </a:t>
                      </a: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</a:rPr>
                        <a:t>Minnesota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</a:rPr>
                        <a:t>6. Michigan</a:t>
                      </a:r>
                      <a:r>
                        <a:rPr lang="es-ES" sz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2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State</a:t>
                      </a:r>
                      <a:r>
                        <a:rPr lang="es-ES" sz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200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Univ</a:t>
                      </a:r>
                      <a:endParaRPr lang="es-ES" sz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 dirty="0" smtClean="0">
                          <a:solidFill>
                            <a:schemeClr val="tx1"/>
                          </a:solidFill>
                          <a:effectLst/>
                        </a:rPr>
                        <a:t>7. Field </a:t>
                      </a:r>
                      <a:r>
                        <a:rPr lang="en-US" sz="1200" u="sng" dirty="0">
                          <a:solidFill>
                            <a:schemeClr val="tx1"/>
                          </a:solidFill>
                          <a:effectLst/>
                        </a:rPr>
                        <a:t>Museum (F / FMNH)</a:t>
                      </a:r>
                      <a:endParaRPr lang="en-US" sz="1400" u="sng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8. University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of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Illinois / ILNHS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9. Morton Arboretum ***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</a:rPr>
                        <a:t>10. </a:t>
                      </a:r>
                      <a:r>
                        <a:rPr lang="es-ES" sz="1200" dirty="0" err="1" smtClean="0">
                          <a:solidFill>
                            <a:schemeClr val="tx1"/>
                          </a:solidFill>
                          <a:effectLst/>
                        </a:rPr>
                        <a:t>University</a:t>
                      </a: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</a:rPr>
                        <a:t>of </a:t>
                      </a:r>
                      <a:r>
                        <a:rPr lang="es-ES" sz="1200" dirty="0" err="1">
                          <a:solidFill>
                            <a:schemeClr val="tx1"/>
                          </a:solidFill>
                          <a:effectLst/>
                        </a:rPr>
                        <a:t>Notre</a:t>
                      </a: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</a:rPr>
                        <a:t> Dame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</a:rPr>
                        <a:t>11. Butler </a:t>
                      </a:r>
                      <a:r>
                        <a:rPr lang="es-ES" sz="1200" dirty="0" err="1">
                          <a:solidFill>
                            <a:schemeClr val="tx1"/>
                          </a:solidFill>
                          <a:effectLst/>
                        </a:rPr>
                        <a:t>University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u="sng" dirty="0" smtClean="0">
                          <a:solidFill>
                            <a:schemeClr val="tx1"/>
                          </a:solidFill>
                          <a:effectLst/>
                        </a:rPr>
                        <a:t>12. </a:t>
                      </a:r>
                      <a:r>
                        <a:rPr lang="es-ES" sz="1200" u="sng" dirty="0" err="1" smtClean="0">
                          <a:solidFill>
                            <a:schemeClr val="tx1"/>
                          </a:solidFill>
                          <a:effectLst/>
                        </a:rPr>
                        <a:t>Univ</a:t>
                      </a:r>
                      <a:r>
                        <a:rPr lang="es-ES" sz="1200" u="sng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1200" u="sng" dirty="0">
                          <a:solidFill>
                            <a:schemeClr val="tx1"/>
                          </a:solidFill>
                          <a:effectLst/>
                        </a:rPr>
                        <a:t>of Michigan (MICH)</a:t>
                      </a:r>
                      <a:endParaRPr lang="en-US" sz="1400" u="sng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</a:rPr>
                        <a:t>13. Western </a:t>
                      </a: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</a:rPr>
                        <a:t>Michigan </a:t>
                      </a:r>
                      <a:r>
                        <a:rPr lang="es-ES" sz="1200" dirty="0" err="1">
                          <a:solidFill>
                            <a:schemeClr val="tx1"/>
                          </a:solidFill>
                          <a:effectLst/>
                        </a:rPr>
                        <a:t>Univ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14. Central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Michigan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  <a:effectLst/>
                        </a:rPr>
                        <a:t>Univ</a:t>
                      </a:r>
                      <a:endParaRPr lang="en-US" sz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15. MI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Small Herbaria Network ++</a:t>
                      </a:r>
                      <a:endParaRPr lang="en-US" sz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solidFill>
                            <a:schemeClr val="tx1"/>
                          </a:solidFill>
                          <a:effectLst/>
                        </a:rPr>
                        <a:t>16. Miami </a:t>
                      </a:r>
                      <a:r>
                        <a:rPr lang="es-ES" sz="1200" dirty="0" err="1">
                          <a:solidFill>
                            <a:schemeClr val="tx1"/>
                          </a:solidFill>
                          <a:effectLst/>
                        </a:rPr>
                        <a:t>University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17. Ohio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State University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18. Ohio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University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 dirty="0" smtClean="0">
                          <a:solidFill>
                            <a:schemeClr val="tx1"/>
                          </a:solidFill>
                          <a:effectLst/>
                        </a:rPr>
                        <a:t>19. NY </a:t>
                      </a:r>
                      <a:r>
                        <a:rPr lang="en-US" sz="1200" u="sng" dirty="0">
                          <a:solidFill>
                            <a:schemeClr val="tx1"/>
                          </a:solidFill>
                          <a:effectLst/>
                        </a:rPr>
                        <a:t>Botanical Garden (NY)</a:t>
                      </a:r>
                      <a:endParaRPr lang="en-US" sz="1400" u="sng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20. New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York State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</a:rPr>
                        <a:t>Museum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 Université de Montréal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1200" b="1" u="sng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 AZ State </a:t>
                      </a:r>
                      <a:r>
                        <a:rPr lang="fr-FR" sz="1200" b="1" u="sng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Univ</a:t>
                      </a:r>
                      <a:r>
                        <a:rPr lang="fr-FR" sz="1200" b="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lang="fr-FR" sz="1200" b="1" u="sng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Symbiota</a:t>
                      </a:r>
                      <a:endParaRPr lang="en-US" sz="1200" u="sng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3280228" y="3425371"/>
            <a:ext cx="45719" cy="4571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230913" y="3592286"/>
            <a:ext cx="45719" cy="4571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842000" y="3911600"/>
            <a:ext cx="45719" cy="4571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586631" y="3686629"/>
            <a:ext cx="45719" cy="4571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476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30612" t="8746" r="9110" b="20039"/>
          <a:stretch/>
        </p:blipFill>
        <p:spPr>
          <a:xfrm>
            <a:off x="575571" y="503870"/>
            <a:ext cx="7661753" cy="5657444"/>
          </a:xfrm>
          <a:prstGeom prst="rect">
            <a:avLst/>
          </a:prstGeom>
        </p:spPr>
      </p:pic>
      <p:pic>
        <p:nvPicPr>
          <p:cNvPr id="8" name="Picture 11" descr="basinma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83"/>
          <a:stretch>
            <a:fillRect/>
          </a:stretch>
        </p:blipFill>
        <p:spPr bwMode="auto">
          <a:xfrm>
            <a:off x="5529008" y="4811486"/>
            <a:ext cx="2235228" cy="177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81874" y="74339"/>
            <a:ext cx="2162553" cy="110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432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50208" t="8912" r="16540" b="20373"/>
          <a:stretch/>
        </p:blipFill>
        <p:spPr>
          <a:xfrm>
            <a:off x="4622800" y="848633"/>
            <a:ext cx="4521200" cy="60093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/>
          <a:srcRect l="27981" t="6694" r="24098" b="2929"/>
          <a:stretch/>
        </p:blipFill>
        <p:spPr>
          <a:xfrm>
            <a:off x="0" y="0"/>
            <a:ext cx="4455753" cy="600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448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6320974" cy="42139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86362" y="1741713"/>
            <a:ext cx="3256038" cy="488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535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0415" y="2619829"/>
            <a:ext cx="6357257" cy="42381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886"/>
            <a:ext cx="3478591" cy="521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134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02" t="17242" r="48600" b="40486"/>
          <a:stretch/>
        </p:blipFill>
        <p:spPr bwMode="auto">
          <a:xfrm>
            <a:off x="112487" y="590297"/>
            <a:ext cx="4161512" cy="313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/>
          <a:srcRect t="6423" r="65839" b="30099"/>
          <a:stretch/>
        </p:blipFill>
        <p:spPr>
          <a:xfrm>
            <a:off x="4976356" y="296207"/>
            <a:ext cx="3855588" cy="44778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2487" y="220965"/>
            <a:ext cx="382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 Skeletal record is created by imagers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74705" y="4573571"/>
            <a:ext cx="2357809" cy="18928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900" dirty="0" err="1"/>
              <a:t>ï»¿UNIVERSITY</a:t>
            </a:r>
            <a:r>
              <a:rPr lang="en-US" sz="900" dirty="0"/>
              <a:t> OF WISCONSIN-MADISON (WIS)</a:t>
            </a:r>
          </a:p>
          <a:p>
            <a:r>
              <a:rPr lang="en-US" sz="900" dirty="0"/>
              <a:t>v 0047793 WIS</a:t>
            </a:r>
          </a:p>
          <a:p>
            <a:r>
              <a:rPr lang="en-US" sz="900" dirty="0"/>
              <a:t>. MAPPED ÃŒ072 FLORA OF WISCONSIN</a:t>
            </a:r>
          </a:p>
          <a:p>
            <a:r>
              <a:rPr lang="en-US" sz="900" dirty="0"/>
              <a:t>WISCONSIN </a:t>
            </a:r>
            <a:r>
              <a:rPr lang="en-US" sz="900" dirty="0" err="1"/>
              <a:t>KJiWAUNME</a:t>
            </a:r>
            <a:r>
              <a:rPr lang="en-US" sz="900" dirty="0"/>
              <a:t> County</a:t>
            </a:r>
          </a:p>
          <a:p>
            <a:r>
              <a:rPr lang="en-US" sz="900" dirty="0"/>
              <a:t>(T. 23N; B. 25 </a:t>
            </a:r>
            <a:r>
              <a:rPr lang="en-US" sz="900" dirty="0" err="1"/>
              <a:t>Ei</a:t>
            </a:r>
            <a:r>
              <a:rPr lang="en-US" sz="900" dirty="0"/>
              <a:t> Sect. 18 ).SE%</a:t>
            </a:r>
          </a:p>
          <a:p>
            <a:r>
              <a:rPr lang="en-US" sz="900" dirty="0"/>
              <a:t>August 11, 1971	</a:t>
            </a:r>
            <a:r>
              <a:rPr lang="en-US" sz="900" dirty="0" smtClean="0"/>
              <a:t>No. 417</a:t>
            </a:r>
            <a:endParaRPr lang="en-US" sz="900" dirty="0"/>
          </a:p>
          <a:p>
            <a:r>
              <a:rPr lang="en-US" sz="900" dirty="0"/>
              <a:t>Collector: Bruce &amp; JoAnn Hansen</a:t>
            </a:r>
          </a:p>
          <a:p>
            <a:r>
              <a:rPr lang="en-US" sz="900" dirty="0" err="1"/>
              <a:t>Lythrum</a:t>
            </a:r>
            <a:r>
              <a:rPr lang="en-US" sz="900" dirty="0"/>
              <a:t> </a:t>
            </a:r>
            <a:r>
              <a:rPr lang="en-US" sz="900" dirty="0" err="1"/>
              <a:t>salicaria</a:t>
            </a:r>
            <a:r>
              <a:rPr lang="en-US" sz="900" dirty="0"/>
              <a:t> </a:t>
            </a:r>
            <a:r>
              <a:rPr lang="en-US" sz="900" dirty="0" smtClean="0"/>
              <a:t>L.</a:t>
            </a:r>
          </a:p>
          <a:p>
            <a:r>
              <a:rPr lang="en-US" sz="900" dirty="0" smtClean="0"/>
              <a:t>var. </a:t>
            </a:r>
            <a:r>
              <a:rPr lang="en-US" sz="900" dirty="0" err="1" smtClean="0"/>
              <a:t>tomentosa</a:t>
            </a:r>
            <a:endParaRPr lang="en-US" sz="900" dirty="0" smtClean="0"/>
          </a:p>
          <a:p>
            <a:r>
              <a:rPr lang="en-US" sz="900" dirty="0" smtClean="0"/>
              <a:t>(</a:t>
            </a:r>
            <a:r>
              <a:rPr lang="en-US" sz="900" dirty="0"/>
              <a:t>Mill. )D.C</a:t>
            </a:r>
          </a:p>
          <a:p>
            <a:r>
              <a:rPr lang="en-US" sz="900" dirty="0"/>
              <a:t>Common in the wet swampy area just north of the </a:t>
            </a:r>
            <a:r>
              <a:rPr lang="en-US" sz="900" dirty="0" smtClean="0"/>
              <a:t>town </a:t>
            </a:r>
            <a:r>
              <a:rPr lang="en-US" sz="900" dirty="0"/>
              <a:t>of Kewaunee. 4 ft. tall</a:t>
            </a:r>
            <a:r>
              <a:rPr lang="en-US" sz="900" dirty="0" smtClean="0"/>
              <a:t>.</a:t>
            </a:r>
            <a:endParaRPr lang="en-US" sz="900" dirty="0"/>
          </a:p>
        </p:txBody>
      </p:sp>
      <p:sp>
        <p:nvSpPr>
          <p:cNvPr id="6" name="TextBox 5"/>
          <p:cNvSpPr txBox="1"/>
          <p:nvPr/>
        </p:nvSpPr>
        <p:spPr>
          <a:xfrm>
            <a:off x="523811" y="4195412"/>
            <a:ext cx="3338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 Label data is extracted via OCR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980027" y="4799052"/>
            <a:ext cx="36393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 Data is parsed and edited </a:t>
            </a:r>
            <a:r>
              <a:rPr lang="en-US" dirty="0" smtClean="0"/>
              <a:t>in </a:t>
            </a:r>
          </a:p>
          <a:p>
            <a:r>
              <a:rPr lang="en-US" dirty="0" err="1" smtClean="0"/>
              <a:t>Symbiota</a:t>
            </a:r>
            <a:r>
              <a:rPr lang="en-US" dirty="0" smtClean="0"/>
              <a:t> </a:t>
            </a:r>
            <a:r>
              <a:rPr lang="en-US" dirty="0" smtClean="0"/>
              <a:t>by regional data managers </a:t>
            </a:r>
            <a:endParaRPr lang="en-US" dirty="0"/>
          </a:p>
        </p:txBody>
      </p:sp>
      <p:cxnSp>
        <p:nvCxnSpPr>
          <p:cNvPr id="9" name="Curved Connector 8"/>
          <p:cNvCxnSpPr/>
          <p:nvPr/>
        </p:nvCxnSpPr>
        <p:spPr>
          <a:xfrm rot="16200000" flipH="1">
            <a:off x="290543" y="3883612"/>
            <a:ext cx="378158" cy="245445"/>
          </a:xfrm>
          <a:prstGeom prst="curved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urved Connector 10"/>
          <p:cNvCxnSpPr/>
          <p:nvPr/>
        </p:nvCxnSpPr>
        <p:spPr>
          <a:xfrm>
            <a:off x="4406606" y="4467317"/>
            <a:ext cx="526901" cy="508720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636" t="79154" r="1269" b="1058"/>
          <a:stretch/>
        </p:blipFill>
        <p:spPr>
          <a:xfrm>
            <a:off x="158898" y="4573571"/>
            <a:ext cx="1741715" cy="135708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 cstate="print"/>
          <a:srcRect l="22322" t="9802" r="60352" b="82821"/>
          <a:stretch/>
        </p:blipFill>
        <p:spPr>
          <a:xfrm>
            <a:off x="6529678" y="5653370"/>
            <a:ext cx="2411361" cy="64155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003142" y="6346733"/>
            <a:ext cx="2980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r>
              <a:rPr lang="en-US" dirty="0" smtClean="0"/>
              <a:t>. Fed to / ingested by </a:t>
            </a:r>
            <a:r>
              <a:rPr lang="en-US" dirty="0" err="1" smtClean="0"/>
              <a:t>iDigBio</a:t>
            </a:r>
            <a:endParaRPr lang="en-US" dirty="0"/>
          </a:p>
        </p:txBody>
      </p:sp>
      <p:cxnSp>
        <p:nvCxnSpPr>
          <p:cNvPr id="16" name="Curved Connector 15"/>
          <p:cNvCxnSpPr/>
          <p:nvPr/>
        </p:nvCxnSpPr>
        <p:spPr>
          <a:xfrm rot="16200000" flipH="1">
            <a:off x="5402754" y="5679199"/>
            <a:ext cx="675297" cy="512724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760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9660" y="-58056"/>
            <a:ext cx="6444340" cy="42962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571" y="3166534"/>
            <a:ext cx="5450114" cy="363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2122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11" t="32322" r="6429" b="8273"/>
          <a:stretch/>
        </p:blipFill>
        <p:spPr>
          <a:xfrm>
            <a:off x="384629" y="3214914"/>
            <a:ext cx="7982856" cy="36213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28" t="35654" r="6270" b="9107"/>
          <a:stretch/>
        </p:blipFill>
        <p:spPr>
          <a:xfrm>
            <a:off x="384629" y="87085"/>
            <a:ext cx="7982856" cy="336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400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l="34912" t="2515" r="10542" b="46106"/>
          <a:stretch/>
        </p:blipFill>
        <p:spPr>
          <a:xfrm>
            <a:off x="372806" y="912058"/>
            <a:ext cx="8318090" cy="48969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1407" y="254000"/>
            <a:ext cx="36607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GreatLakesInvasives.org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3614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400" t="17039" r="36850" b="11279"/>
          <a:stretch>
            <a:fillRect/>
          </a:stretch>
        </p:blipFill>
        <p:spPr bwMode="auto">
          <a:xfrm>
            <a:off x="487389" y="1187810"/>
            <a:ext cx="2187575" cy="274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6" descr="zebraQuagg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55" t="3746" r="10919" b="7007"/>
          <a:stretch>
            <a:fillRect/>
          </a:stretch>
        </p:blipFill>
        <p:spPr bwMode="auto">
          <a:xfrm>
            <a:off x="564711" y="3836417"/>
            <a:ext cx="18288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5370286" y="969051"/>
            <a:ext cx="3656012" cy="2110613"/>
            <a:chOff x="1327" y="3299"/>
            <a:chExt cx="5758" cy="3325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100" t="12401" r="62350" b="48949"/>
            <a:stretch>
              <a:fillRect/>
            </a:stretch>
          </p:blipFill>
          <p:spPr bwMode="auto">
            <a:xfrm>
              <a:off x="1327" y="3299"/>
              <a:ext cx="2938" cy="33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100" t="50525" r="62350" b="10825"/>
            <a:stretch>
              <a:fillRect/>
            </a:stretch>
          </p:blipFill>
          <p:spPr bwMode="auto">
            <a:xfrm>
              <a:off x="4147" y="3314"/>
              <a:ext cx="2938" cy="33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0243" y="1776114"/>
            <a:ext cx="1940629" cy="29109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2728" y="5446165"/>
            <a:ext cx="20659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Using Specimens to </a:t>
            </a:r>
          </a:p>
          <a:p>
            <a:pPr algn="ctr"/>
            <a:r>
              <a:rPr lang="en-US" dirty="0" smtClean="0">
                <a:solidFill>
                  <a:srgbClr val="00B0F0"/>
                </a:solidFill>
              </a:rPr>
              <a:t>Recognize the </a:t>
            </a:r>
          </a:p>
          <a:p>
            <a:pPr algn="ctr"/>
            <a:r>
              <a:rPr lang="en-US" dirty="0" smtClean="0">
                <a:solidFill>
                  <a:srgbClr val="00B0F0"/>
                </a:solidFill>
              </a:rPr>
              <a:t>Good from the Bad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56144" y="3231586"/>
            <a:ext cx="2409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Points of Origin and</a:t>
            </a:r>
          </a:p>
          <a:p>
            <a:pPr algn="ctr"/>
            <a:r>
              <a:rPr lang="en-US" dirty="0" smtClean="0">
                <a:solidFill>
                  <a:srgbClr val="00B0F0"/>
                </a:solidFill>
              </a:rPr>
              <a:t>Patterns of Invasion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76502" y="6000641"/>
            <a:ext cx="1817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Lag Time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92622" y="4617467"/>
            <a:ext cx="2195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Occurrence Data </a:t>
            </a:r>
          </a:p>
          <a:p>
            <a:pPr algn="ctr"/>
            <a:r>
              <a:rPr lang="en-US" dirty="0" smtClean="0">
                <a:solidFill>
                  <a:srgbClr val="00B0F0"/>
                </a:solidFill>
              </a:rPr>
              <a:t>Based on Vouchers!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0451" y="239215"/>
            <a:ext cx="4966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B0F0"/>
                </a:solidFill>
              </a:rPr>
              <a:t>Potential Research Applications </a:t>
            </a:r>
            <a:endParaRPr lang="en-US" sz="2800" b="1" dirty="0">
              <a:solidFill>
                <a:srgbClr val="00B0F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077798" y="4479635"/>
            <a:ext cx="2433637" cy="1379537"/>
            <a:chOff x="6077798" y="4479635"/>
            <a:chExt cx="2433637" cy="1379537"/>
          </a:xfrm>
        </p:grpSpPr>
        <p:pic>
          <p:nvPicPr>
            <p:cNvPr id="2057" name="Picture 1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3000" t="61279" r="49500" b="4720"/>
            <a:stretch>
              <a:fillRect/>
            </a:stretch>
          </p:blipFill>
          <p:spPr bwMode="auto">
            <a:xfrm>
              <a:off x="6077798" y="4479635"/>
              <a:ext cx="2433637" cy="1379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6386286" y="4617467"/>
              <a:ext cx="849468" cy="1432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39870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132" y="3462312"/>
            <a:ext cx="4363600" cy="29049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132" y="0"/>
            <a:ext cx="8103381" cy="28665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49731" y="2453034"/>
            <a:ext cx="4371237" cy="290999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20857" y="4957874"/>
            <a:ext cx="1754982" cy="17549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/>
          <a:srcRect l="22322" t="9802" r="60352" b="82821"/>
          <a:stretch/>
        </p:blipFill>
        <p:spPr>
          <a:xfrm>
            <a:off x="4679614" y="5717165"/>
            <a:ext cx="2411361" cy="64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777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2645</TotalTime>
  <Words>293</Words>
  <Application>Microsoft Office PowerPoint</Application>
  <PresentationFormat>On-screen Show (4:3)</PresentationFormat>
  <Paragraphs>70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University of Wisconsin - Madison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 Cameron</dc:creator>
  <cp:lastModifiedBy>Ken</cp:lastModifiedBy>
  <cp:revision>21</cp:revision>
  <dcterms:created xsi:type="dcterms:W3CDTF">2014-10-01T21:40:28Z</dcterms:created>
  <dcterms:modified xsi:type="dcterms:W3CDTF">2014-10-26T22:32:26Z</dcterms:modified>
</cp:coreProperties>
</file>